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media1.mp4" ContentType="video/mp4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0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0" name="통신이론" initials="설명" lastIdx="2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TxStyle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TxStyle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9863" autoAdjust="0"/>
    <p:restoredTop sz="95820" autoAdjust="0"/>
  </p:normalViewPr>
  <p:slideViewPr>
    <p:cSldViewPr snapToGrid="0">
      <p:cViewPr varScale="1">
        <p:scale>
          <a:sx n="100" d="100"/>
          <a:sy n="100" d="100"/>
        </p:scale>
        <p:origin x="486" y="108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277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commentAuthors" Target="commentAuthors.xml"  /><Relationship Id="rId15" Type="http://schemas.openxmlformats.org/officeDocument/2006/relationships/presProps" Target="presProps.xml"  /><Relationship Id="rId16" Type="http://schemas.openxmlformats.org/officeDocument/2006/relationships/viewProps" Target="viewProps.xml"  /><Relationship Id="rId17" Type="http://schemas.openxmlformats.org/officeDocument/2006/relationships/theme" Target="theme/theme1.xml"  /><Relationship Id="rId18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692B722-CFD0-4AB1-894E-36177B8321C7}" type="datetime1">
              <a:rPr lang="ko-KR" altLang="en-US"/>
              <a:pPr lvl="0">
                <a:defRPr/>
              </a:pPr>
              <a:t>2021-12-07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35BCF4D5-A4DE-42E6-8DE0-E4A7D19D8DE0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5BCF4D5-A4DE-42E6-8DE0-E4A7D19D8DE0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5BCF4D5-A4DE-42E6-8DE0-E4A7D19D8DE0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5BCF4D5-A4DE-42E6-8DE0-E4A7D19D8DE0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5BCF4D5-A4DE-42E6-8DE0-E4A7D19D8DE0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5BCF4D5-A4DE-42E6-8DE0-E4A7D19D8DE0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5BCF4D5-A4DE-42E6-8DE0-E4A7D19D8DE0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5BCF4D5-A4DE-42E6-8DE0-E4A7D19D8DE0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5BCF4D5-A4DE-42E6-8DE0-E4A7D19D8DE0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5BCF4D5-A4DE-42E6-8DE0-E4A7D19D8DE0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940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048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782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2021-12-9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b="1" smtClean="0">
                <a:cs typeface="Aharoni" panose="02010803020104030203" pitchFamily="2" charset="-79"/>
              </a:rPr>
              <a:t>정보통신</a:t>
            </a:r>
            <a:r>
              <a:rPr lang="en-US" altLang="ko-KR" b="1" smtClean="0">
                <a:cs typeface="Aharoni" panose="02010803020104030203" pitchFamily="2" charset="-79"/>
              </a:rPr>
              <a:t>·</a:t>
            </a:r>
            <a:r>
              <a:rPr lang="ko-KR" altLang="en-US" b="1" smtClean="0">
                <a:cs typeface="Aharoni" panose="02010803020104030203" pitchFamily="2" charset="-79"/>
              </a:rPr>
              <a:t>전자공학과 </a:t>
            </a:r>
            <a:r>
              <a:rPr lang="ko-KR" altLang="en-US" smtClean="0"/>
              <a:t>캡스톤디자인 결과발표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717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233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159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07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616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789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144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226558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240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.gif"  /><Relationship Id="rId4" Type="http://schemas.openxmlformats.org/officeDocument/2006/relationships/image" Target="../media/image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gif"  /><Relationship Id="rId3" Type="http://schemas.openxmlformats.org/officeDocument/2006/relationships/image" Target="../media/image9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Relationship Id="rId6" Type="http://schemas.openxmlformats.org/officeDocument/2006/relationships/image" Target="../media/image1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video" Target="../media/media1.mp4"  /><Relationship Id="rId4" Type="http://schemas.microsoft.com/office/2007/relationships/media" Target="../media/media1.mp4"  /><Relationship Id="rId5" Type="http://schemas.openxmlformats.org/officeDocument/2006/relationships/image" Target="../media/image14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6e9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8531003" y="3876264"/>
            <a:ext cx="3333816" cy="2912165"/>
          </a:xfrm>
          <a:prstGeom prst="roundRect">
            <a:avLst>
              <a:gd name="adj" fmla="val 3716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021962" y="4654077"/>
            <a:ext cx="2409269" cy="1554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b="1">
                <a:solidFill>
                  <a:schemeClr val="tx1"/>
                </a:solidFill>
                <a:cs typeface="Aharoni"/>
              </a:rPr>
              <a:t>박동민</a:t>
            </a:r>
            <a:endParaRPr lang="ko-KR" altLang="en-US" sz="1600" b="1">
              <a:solidFill>
                <a:schemeClr val="tx1"/>
              </a:solidFill>
              <a:cs typeface="Aharoni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b="1">
                <a:solidFill>
                  <a:schemeClr val="tx1"/>
                </a:solidFill>
                <a:cs typeface="Aharoni"/>
              </a:rPr>
              <a:t>장상균</a:t>
            </a:r>
            <a:endParaRPr lang="ko-KR" altLang="en-US" sz="1600" b="1">
              <a:solidFill>
                <a:schemeClr val="tx1"/>
              </a:solidFill>
              <a:cs typeface="Aharoni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b="1">
              <a:solidFill>
                <a:schemeClr val="tx1"/>
              </a:solidFill>
              <a:cs typeface="Aharoni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b="1">
                <a:solidFill>
                  <a:schemeClr val="tx1"/>
                </a:solidFill>
                <a:cs typeface="Aharoni"/>
              </a:rPr>
              <a:t>지도교수 </a:t>
            </a:r>
            <a:r>
              <a:rPr lang="en-US" altLang="ko-KR" sz="1600" b="1">
                <a:solidFill>
                  <a:schemeClr val="tx1"/>
                </a:solidFill>
                <a:cs typeface="Aharoni"/>
              </a:rPr>
              <a:t>: </a:t>
            </a:r>
            <a:r>
              <a:rPr lang="ko-KR" altLang="en-US" sz="1600" b="1">
                <a:solidFill>
                  <a:schemeClr val="tx1"/>
                </a:solidFill>
                <a:cs typeface="Aharoni"/>
              </a:rPr>
              <a:t>배창석</a:t>
            </a:r>
            <a:endParaRPr lang="en-US" altLang="ko-KR" sz="1600" b="1">
              <a:solidFill>
                <a:schemeClr val="tx1"/>
              </a:solidFill>
              <a:cs typeface="Aharon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825445" y="4156901"/>
            <a:ext cx="2605784" cy="46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>
                <a:cs typeface="Aharoni"/>
              </a:rPr>
              <a:t>정보통신</a:t>
            </a:r>
            <a:r>
              <a:rPr lang="en-US" altLang="ko-KR" b="1">
                <a:cs typeface="Aharoni"/>
              </a:rPr>
              <a:t>·</a:t>
            </a:r>
            <a:r>
              <a:rPr lang="ko-KR" altLang="en-US" b="1">
                <a:cs typeface="Aharoni"/>
              </a:rPr>
              <a:t>전자공학과</a:t>
            </a:r>
            <a:endParaRPr lang="en-US" altLang="ko-KR" b="1">
              <a:cs typeface="Aharon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3084" y="2130713"/>
            <a:ext cx="1079823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6000" b="1"/>
              <a:t>IoT</a:t>
            </a:r>
            <a:r>
              <a:rPr lang="ko-KR" altLang="en-US" sz="6000" b="1"/>
              <a:t>를 활용한 수위 조절 시스템</a:t>
            </a:r>
            <a:endParaRPr lang="ko-KR" altLang="en-US" sz="6000" b="1"/>
          </a:p>
          <a:p>
            <a:pPr algn="ctr">
              <a:defRPr/>
            </a:pPr>
            <a:r>
              <a:rPr lang="en-US" altLang="ko-KR" sz="2800" b="1"/>
              <a:t>(316</a:t>
            </a:r>
            <a:r>
              <a:rPr lang="ko-KR" altLang="en-US" sz="2800" b="1"/>
              <a:t>호 주민들</a:t>
            </a:r>
            <a:r>
              <a:rPr lang="en-US" altLang="ko-KR" sz="2800" b="1"/>
              <a:t>)</a:t>
            </a:r>
            <a:endParaRPr lang="ko-KR" altLang="en-US" sz="28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6e9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4027402" y="2600042"/>
            <a:ext cx="4035944" cy="1179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4800" b="1">
                <a:solidFill>
                  <a:schemeClr val="tx1"/>
                </a:solidFill>
              </a:rPr>
              <a:t>QnA</a:t>
            </a:r>
            <a:endParaRPr lang="en-US" altLang="ko-KR" sz="4800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6e9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4027402" y="2600042"/>
            <a:ext cx="4035944" cy="1179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4800" b="1">
                <a:solidFill>
                  <a:schemeClr val="tx1"/>
                </a:solidFill>
              </a:rPr>
              <a:t>감사합니다</a:t>
            </a:r>
            <a:endParaRPr lang="en-US" altLang="ko-KR" sz="4800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6e9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모서리가 둥근 직사각형 45"/>
          <p:cNvSpPr/>
          <p:nvPr/>
        </p:nvSpPr>
        <p:spPr>
          <a:xfrm>
            <a:off x="331301" y="1183400"/>
            <a:ext cx="11389437" cy="5465877"/>
          </a:xfrm>
          <a:prstGeom prst="roundRect">
            <a:avLst>
              <a:gd name="adj" fmla="val 1662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31300" y="104964"/>
            <a:ext cx="18164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4000" b="1" i="1">
                <a:solidFill>
                  <a:prstClr val="white">
                    <a:lumMod val="50000"/>
                  </a:prstClr>
                </a:solidFill>
              </a:rPr>
              <a:t>목차</a:t>
            </a:r>
            <a:endParaRPr lang="en-US" altLang="ko-KR" sz="4000" b="1" i="1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00051" y="1924947"/>
            <a:ext cx="7024256" cy="374460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+mj-lt"/>
              <a:buAutoNum type="arabicPeriod"/>
              <a:defRPr/>
            </a:pPr>
            <a:r>
              <a:rPr lang="ko-KR" altLang="en-US" sz="2400" b="1"/>
              <a:t>작품 주제 선정 배경</a:t>
            </a:r>
            <a:endParaRPr lang="ko-KR" altLang="en-US" sz="2400" b="1"/>
          </a:p>
          <a:p>
            <a:pPr marL="914400" lvl="1" indent="-457200">
              <a:buFont typeface="+mj-lt"/>
              <a:buAutoNum type="arabicPeriod"/>
              <a:defRPr/>
            </a:pPr>
            <a:endParaRPr lang="en-US" altLang="ko-KR" sz="2400" b="1"/>
          </a:p>
          <a:p>
            <a:pPr marL="457200" indent="-457200">
              <a:buFont typeface="+mj-lt"/>
              <a:buAutoNum type="arabicPeriod"/>
              <a:defRPr/>
            </a:pPr>
            <a:r>
              <a:rPr lang="ko-KR" altLang="en-US" sz="2400" b="1"/>
              <a:t>작품 상세 설명</a:t>
            </a:r>
            <a:endParaRPr lang="ko-KR" altLang="en-US" sz="2400" b="1"/>
          </a:p>
          <a:p>
            <a:pPr marL="457200" lvl="1" indent="0">
              <a:buFont typeface="+mj-lt"/>
              <a:buNone/>
              <a:defRPr/>
            </a:pPr>
            <a:r>
              <a:rPr lang="en-US" altLang="ko-KR" sz="1600" b="1">
                <a:solidFill>
                  <a:schemeClr val="tx1"/>
                </a:solidFill>
              </a:rPr>
              <a:t>1)</a:t>
            </a:r>
            <a:r>
              <a:rPr lang="ko-KR" altLang="en-US" sz="1600" b="1">
                <a:solidFill>
                  <a:schemeClr val="tx1"/>
                </a:solidFill>
              </a:rPr>
              <a:t> 전체 시스템</a:t>
            </a:r>
            <a:r>
              <a:rPr lang="en-US" altLang="ko-KR" sz="1600" b="1">
                <a:solidFill>
                  <a:schemeClr val="tx1"/>
                </a:solidFill>
              </a:rPr>
              <a:t>(</a:t>
            </a:r>
            <a:r>
              <a:rPr lang="ko-KR" altLang="en-US" sz="1600" b="1">
                <a:solidFill>
                  <a:schemeClr val="tx1"/>
                </a:solidFill>
              </a:rPr>
              <a:t>하드웨어</a:t>
            </a:r>
            <a:r>
              <a:rPr lang="en-US" altLang="ko-KR" sz="1600" b="1">
                <a:solidFill>
                  <a:schemeClr val="tx1"/>
                </a:solidFill>
              </a:rPr>
              <a:t>, </a:t>
            </a:r>
            <a:r>
              <a:rPr lang="ko-KR" altLang="en-US" sz="1600" b="1">
                <a:solidFill>
                  <a:schemeClr val="tx1"/>
                </a:solidFill>
              </a:rPr>
              <a:t>회로</a:t>
            </a:r>
            <a:r>
              <a:rPr lang="en-US" altLang="ko-KR" sz="1600" b="1">
                <a:solidFill>
                  <a:schemeClr val="tx1"/>
                </a:solidFill>
              </a:rPr>
              <a:t>)</a:t>
            </a:r>
            <a:r>
              <a:rPr lang="ko-KR" altLang="en-US" sz="1600" b="1">
                <a:solidFill>
                  <a:schemeClr val="tx1"/>
                </a:solidFill>
              </a:rPr>
              <a:t> 구조도 </a:t>
            </a:r>
            <a:endParaRPr lang="ko-KR" altLang="en-US" sz="1600" b="1">
              <a:solidFill>
                <a:schemeClr val="tx1"/>
              </a:solidFill>
            </a:endParaRPr>
          </a:p>
          <a:p>
            <a:pPr marL="457200" lvl="1" indent="0">
              <a:buFont typeface="+mj-lt"/>
              <a:buNone/>
              <a:defRPr/>
            </a:pPr>
            <a:r>
              <a:rPr lang="en-US" altLang="ko-KR" sz="1600" b="1">
                <a:solidFill>
                  <a:schemeClr val="tx1"/>
                </a:solidFill>
              </a:rPr>
              <a:t>2)</a:t>
            </a:r>
            <a:r>
              <a:rPr lang="ko-KR" altLang="en-US" sz="1600" b="1">
                <a:solidFill>
                  <a:schemeClr val="tx1"/>
                </a:solidFill>
              </a:rPr>
              <a:t> </a:t>
            </a:r>
            <a:r>
              <a:rPr lang="en-US" altLang="ko-KR" sz="1600" b="1">
                <a:solidFill>
                  <a:schemeClr val="tx1"/>
                </a:solidFill>
              </a:rPr>
              <a:t>Main System</a:t>
            </a:r>
            <a:r>
              <a:rPr lang="ko-KR" altLang="en-US" sz="1600" b="1">
                <a:solidFill>
                  <a:schemeClr val="tx1"/>
                </a:solidFill>
              </a:rPr>
              <a:t> </a:t>
            </a:r>
            <a:r>
              <a:rPr lang="en-US" altLang="ko-KR" sz="1600" b="1">
                <a:solidFill>
                  <a:schemeClr val="tx1"/>
                </a:solidFill>
              </a:rPr>
              <a:t>Loop Flow Chart</a:t>
            </a:r>
            <a:endParaRPr lang="en-US" altLang="ko-KR" sz="1600" b="1">
              <a:solidFill>
                <a:srgbClr val="808080"/>
              </a:solidFill>
            </a:endParaRPr>
          </a:p>
          <a:p>
            <a:pPr marL="400050" indent="-400050">
              <a:buFont typeface="+mj-lt"/>
              <a:buAutoNum type="arabicPeriod"/>
              <a:defRPr/>
            </a:pPr>
            <a:endParaRPr lang="en-US" altLang="ko-KR" sz="1600" b="1"/>
          </a:p>
          <a:p>
            <a:pPr marL="457200" indent="-457200">
              <a:buFont typeface="+mj-lt"/>
              <a:buAutoNum type="arabicPeriod"/>
              <a:defRPr/>
            </a:pPr>
            <a:r>
              <a:rPr lang="ko-KR" altLang="en-US" sz="2400" b="1"/>
              <a:t>시연 동영상 </a:t>
            </a:r>
            <a:endParaRPr lang="ko-KR" altLang="en-US" sz="2400" b="1"/>
          </a:p>
          <a:p>
            <a:pPr marL="457200" indent="-457200">
              <a:buFont typeface="+mj-lt"/>
              <a:buAutoNum type="arabicPeriod"/>
              <a:defRPr/>
            </a:pPr>
            <a:endParaRPr lang="en-US" altLang="ko-KR" sz="2400" b="1"/>
          </a:p>
          <a:p>
            <a:pPr marL="457200" indent="-457200">
              <a:buFont typeface="+mj-lt"/>
              <a:buAutoNum type="arabicPeriod"/>
              <a:defRPr/>
            </a:pPr>
            <a:r>
              <a:rPr lang="ko-KR" altLang="en-US" sz="2400" b="1"/>
              <a:t>결론 </a:t>
            </a:r>
            <a:endParaRPr lang="ko-KR" altLang="en-US" sz="2400" b="1"/>
          </a:p>
          <a:p>
            <a:pPr marL="457200" indent="-457200">
              <a:buFont typeface="+mj-lt"/>
              <a:buAutoNum type="arabicPeriod"/>
              <a:defRPr/>
            </a:pPr>
            <a:endParaRPr lang="en-US" altLang="ko-KR" sz="2400" b="1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ko-KR" altLang="en-US" sz="2400" b="1"/>
              <a:t>질의응답</a:t>
            </a:r>
            <a:endParaRPr lang="ko-KR" altLang="en-US" sz="24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6e9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436305" y="214290"/>
            <a:ext cx="67401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3200" b="1" i="1">
                <a:solidFill>
                  <a:prstClr val="white">
                    <a:lumMod val="50000"/>
                  </a:prstClr>
                </a:solidFill>
              </a:rPr>
              <a:t>작품 주제 선정 배경</a:t>
            </a:r>
            <a:endParaRPr lang="en-US" altLang="ko-KR" sz="3200" b="1" i="1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2" name="모서리가 둥근 직사각형 45"/>
          <p:cNvSpPr/>
          <p:nvPr/>
        </p:nvSpPr>
        <p:spPr>
          <a:xfrm>
            <a:off x="331301" y="1183402"/>
            <a:ext cx="11389437" cy="5474179"/>
          </a:xfrm>
          <a:prstGeom prst="roundRect">
            <a:avLst>
              <a:gd name="adj" fmla="val 1662"/>
            </a:avLst>
          </a:prstGeom>
          <a:solidFill>
            <a:srgbClr val="ffffff">
              <a:alpha val="100000"/>
            </a:srgbClr>
          </a:solidFill>
          <a:ln w="254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0171" y="1335544"/>
            <a:ext cx="11078365" cy="89140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71450" indent="-171450">
              <a:lnSpc>
                <a:spcPct val="50000"/>
              </a:lnSpc>
              <a:buFont typeface="Arial,Sans-Serif"/>
              <a:buChar char="•"/>
              <a:defRPr/>
            </a:pPr>
            <a:endParaRPr lang="en-US" sz="1400">
              <a:ea typeface="+mn-lt"/>
              <a:cs typeface="+mn-lt"/>
            </a:endParaRPr>
          </a:p>
          <a:p>
            <a:pPr marL="0" indent="0">
              <a:lnSpc>
                <a:spcPct val="110000"/>
              </a:lnSpc>
              <a:buFontTx/>
              <a:buNone/>
              <a:defRPr/>
            </a:pPr>
            <a:r>
              <a:rPr lang="en-US" sz="1600" b="1">
                <a:ea typeface="+mn-lt"/>
              </a:rPr>
              <a:t> </a:t>
            </a:r>
            <a:r>
              <a:rPr lang="en-US" altLang="ko-KR" sz="1600"/>
              <a:t>20</a:t>
            </a:r>
            <a:r>
              <a:rPr lang="ko-KR" altLang="en-US" sz="1600">
                <a:cs typeface="Calibri"/>
              </a:rPr>
              <a:t>년 여름</a:t>
            </a:r>
            <a:r>
              <a:rPr lang="en-US" altLang="ko-KR" sz="1600"/>
              <a:t>. </a:t>
            </a:r>
            <a:r>
              <a:rPr lang="ko-KR" altLang="en-US" sz="1600">
                <a:solidFill>
                  <a:srgbClr val="ff0000"/>
                </a:solidFill>
                <a:cs typeface="Calibri"/>
              </a:rPr>
              <a:t>장마임에도 불구하고 비가 국지성 집중호우</a:t>
            </a:r>
            <a:r>
              <a:rPr lang="ko-KR" altLang="en-US" sz="1600">
                <a:cs typeface="Calibri"/>
              </a:rPr>
              <a:t>와 같이 짧은 시간에 많이 내려 대전 도마동에서 </a:t>
            </a:r>
            <a:r>
              <a:rPr lang="ko-KR" altLang="en-US" sz="1600">
                <a:solidFill>
                  <a:srgbClr val="ff0000"/>
                </a:solidFill>
                <a:cs typeface="Calibri"/>
              </a:rPr>
              <a:t>침수피해</a:t>
            </a:r>
            <a:r>
              <a:rPr lang="ko-KR" altLang="en-US" sz="1600">
                <a:cs typeface="Calibri"/>
              </a:rPr>
              <a:t>가 발생</a:t>
            </a:r>
            <a:r>
              <a:rPr lang="en-US" altLang="ko-KR" sz="1600"/>
              <a:t>.</a:t>
            </a:r>
            <a:endParaRPr lang="en-US" altLang="ko-KR" sz="1600"/>
          </a:p>
          <a:p>
            <a:pPr marL="0" indent="0">
              <a:lnSpc>
                <a:spcPct val="50000"/>
              </a:lnSpc>
              <a:buFontTx/>
              <a:buNone/>
              <a:defRPr/>
            </a:pPr>
            <a:r>
              <a:rPr lang="ko-KR" altLang="en-US" sz="1600">
                <a:cs typeface="Calibri"/>
              </a:rPr>
              <a:t> </a:t>
            </a:r>
            <a:endParaRPr lang="ko-KR" altLang="en-US" sz="1600">
              <a:solidFill>
                <a:srgbClr val="ff0000"/>
              </a:solidFill>
              <a:cs typeface="Calibri"/>
            </a:endParaRPr>
          </a:p>
          <a:p>
            <a:pPr marL="0" indent="0" algn="ctr">
              <a:lnSpc>
                <a:spcPct val="110000"/>
              </a:lnSpc>
              <a:buFontTx/>
              <a:buNone/>
              <a:defRPr/>
            </a:pPr>
            <a:r>
              <a:rPr lang="ko-KR" altLang="en-US">
                <a:solidFill>
                  <a:srgbClr val="ff0000"/>
                </a:solidFill>
                <a:cs typeface="Calibri"/>
              </a:rPr>
              <a:t>침수피해</a:t>
            </a:r>
            <a:r>
              <a:rPr lang="ko-KR" altLang="en-US">
                <a:cs typeface="Calibri"/>
              </a:rPr>
              <a:t>를 </a:t>
            </a:r>
            <a:r>
              <a:rPr lang="en-US" altLang="ko-KR" b="1" u="sng"/>
              <a:t>IoT</a:t>
            </a:r>
            <a:r>
              <a:rPr lang="ko-KR" altLang="en-US" b="1" u="sng">
                <a:cs typeface="Calibri"/>
              </a:rPr>
              <a:t>를 활용한 수위 조절 시스템</a:t>
            </a:r>
            <a:r>
              <a:rPr lang="ko-KR" altLang="en-US">
                <a:cs typeface="Calibri"/>
              </a:rPr>
              <a:t>을 통해 </a:t>
            </a:r>
            <a:r>
              <a:rPr lang="ko-KR" altLang="en-US">
                <a:solidFill>
                  <a:srgbClr val="ff0000"/>
                </a:solidFill>
                <a:cs typeface="Calibri"/>
              </a:rPr>
              <a:t>예방</a:t>
            </a:r>
            <a:r>
              <a:rPr lang="en-US" altLang="ko-KR"/>
              <a:t>.</a:t>
            </a:r>
            <a:endParaRPr lang="ko-KR" altLang="en-US" sz="1400" b="1">
              <a:ea typeface="+mn-lt"/>
              <a:cs typeface="+mn-lt"/>
            </a:endParaRPr>
          </a:p>
        </p:txBody>
      </p:sp>
      <p:pic>
        <p:nvPicPr>
          <p:cNvPr id="50" name="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>
            <a:fillRect/>
          </a:stretch>
        </p:blipFill>
        <p:spPr>
          <a:xfrm>
            <a:off x="495868" y="2415954"/>
            <a:ext cx="11061609" cy="39840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6e9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모서리가 둥근 직사각형 45"/>
          <p:cNvSpPr/>
          <p:nvPr/>
        </p:nvSpPr>
        <p:spPr>
          <a:xfrm>
            <a:off x="331301" y="1183402"/>
            <a:ext cx="11389437" cy="5474179"/>
          </a:xfrm>
          <a:prstGeom prst="roundRect">
            <a:avLst>
              <a:gd name="adj" fmla="val 1662"/>
            </a:avLst>
          </a:prstGeom>
          <a:solidFill>
            <a:srgbClr val="ffffff">
              <a:alpha val="100000"/>
            </a:srgbClr>
          </a:solidFill>
          <a:ln w="254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53" name="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>
            <a:fillRect/>
          </a:stretch>
        </p:blipFill>
        <p:spPr>
          <a:xfrm>
            <a:off x="598924" y="1704042"/>
            <a:ext cx="5497075" cy="4547501"/>
          </a:xfrm>
          <a:prstGeom prst="rect">
            <a:avLst/>
          </a:prstGeom>
        </p:spPr>
      </p:pic>
      <p:sp>
        <p:nvSpPr>
          <p:cNvPr id="55" name="직사각형 34"/>
          <p:cNvSpPr/>
          <p:nvPr/>
        </p:nvSpPr>
        <p:spPr>
          <a:xfrm>
            <a:off x="436305" y="214290"/>
            <a:ext cx="6740128" cy="83099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1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작품 상세설명</a:t>
            </a:r>
            <a:r>
              <a:rPr xmlns:mc="http://schemas.openxmlformats.org/markup-compatibility/2006" xmlns:hp="http://schemas.haansoft.com/office/presentation/8.0" kumimoji="0" lang="en-US" altLang="ko-KR" sz="3200" b="1" i="1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Calibri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3200" b="1" i="1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Calibri"/>
              </a:rPr>
              <a:t>전체 </a:t>
            </a:r>
            <a:r>
              <a:rPr xmlns:mc="http://schemas.openxmlformats.org/markup-compatibility/2006" xmlns:hp="http://schemas.haansoft.com/office/presentation/8.0" kumimoji="0" lang="en-US" altLang="ko-KR" sz="3200" b="1" i="1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Calibri"/>
              </a:rPr>
              <a:t>)</a:t>
            </a:r>
            <a:endParaRPr xmlns:mc="http://schemas.openxmlformats.org/markup-compatibility/2006" xmlns:hp="http://schemas.haansoft.com/office/presentation/8.0" kumimoji="0" lang="en-US" altLang="ko-KR" sz="3200" b="1" i="1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56" name="TextBox 1"/>
          <p:cNvSpPr txBox="1"/>
          <p:nvPr/>
        </p:nvSpPr>
        <p:spPr>
          <a:xfrm>
            <a:off x="6095998" y="1699669"/>
            <a:ext cx="5594690" cy="443252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p>
            <a:pPr marL="171450" indent="-171450" defTabSz="457200">
              <a:lnSpc>
                <a:spcPct val="150000"/>
              </a:lnSpc>
              <a:spcBef>
                <a:spcPts val="0"/>
              </a:spcBef>
              <a:buFont typeface="Arial,Sans-Serif"/>
              <a:buChar char="•"/>
              <a:defRPr/>
            </a:pPr>
            <a:r>
              <a:rPr lang="ko-KR" altLang="en-US" sz="1900" b="1">
                <a:solidFill>
                  <a:srgbClr val="000000"/>
                </a:solidFill>
                <a:latin typeface="맑은 고딕"/>
                <a:cs typeface="Calibri"/>
              </a:rPr>
              <a:t>레이저 센서값을 </a:t>
            </a:r>
            <a:r>
              <a:rPr lang="en-US" altLang="ko-KR" sz="1900" b="1">
                <a:solidFill>
                  <a:srgbClr val="ff0000"/>
                </a:solidFill>
                <a:latin typeface="맑은 고딕"/>
              </a:rPr>
              <a:t>Firebase DB</a:t>
            </a:r>
            <a:r>
              <a:rPr lang="ko-KR" altLang="en-US" sz="1900" b="1">
                <a:solidFill>
                  <a:srgbClr val="000000"/>
                </a:solidFill>
                <a:latin typeface="맑은 고딕"/>
                <a:cs typeface="Calibri"/>
              </a:rPr>
              <a:t>로 보낸 후 </a:t>
            </a:r>
            <a:endParaRPr lang="ko-KR" altLang="en-US" sz="1900" b="1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defTabSz="457200">
              <a:lnSpc>
                <a:spcPct val="150000"/>
              </a:lnSpc>
              <a:spcBef>
                <a:spcPts val="0"/>
              </a:spcBef>
              <a:buFont typeface="Arial,Sans-Serif"/>
              <a:buNone/>
              <a:defRPr/>
            </a:pPr>
            <a:r>
              <a:rPr lang="en-US" altLang="ko-KR" sz="1900" b="1">
                <a:solidFill>
                  <a:srgbClr val="000000"/>
                </a:solidFill>
                <a:latin typeface="맑은 고딕"/>
                <a:cs typeface="Calibri"/>
              </a:rPr>
              <a:t>  </a:t>
            </a:r>
            <a:r>
              <a:rPr lang="ko-KR" altLang="en-US" sz="1900" b="1">
                <a:solidFill>
                  <a:srgbClr val="000000"/>
                </a:solidFill>
                <a:latin typeface="맑은 고딕"/>
                <a:cs typeface="Calibri"/>
              </a:rPr>
              <a:t>설계 된 </a:t>
            </a:r>
            <a:r>
              <a:rPr lang="en-US" altLang="ko-KR" sz="1900" b="1">
                <a:solidFill>
                  <a:srgbClr val="000000"/>
                </a:solidFill>
                <a:latin typeface="맑은 고딕"/>
              </a:rPr>
              <a:t>S/W</a:t>
            </a:r>
            <a:r>
              <a:rPr lang="ko-KR" altLang="en-US" sz="1900" b="1">
                <a:solidFill>
                  <a:srgbClr val="000000"/>
                </a:solidFill>
                <a:latin typeface="맑은 고딕"/>
                <a:cs typeface="Calibri"/>
              </a:rPr>
              <a:t>에 따라 수중펌프가 자동으로 작동</a:t>
            </a:r>
            <a:endParaRPr lang="ko-KR" altLang="en-US" sz="1900" b="1">
              <a:solidFill>
                <a:srgbClr val="000000"/>
              </a:solidFill>
              <a:latin typeface="맑은 고딕"/>
              <a:cs typeface="Calibri"/>
            </a:endParaRPr>
          </a:p>
          <a:p>
            <a:pPr marL="171450" indent="-171450" defTabSz="457200">
              <a:lnSpc>
                <a:spcPct val="150000"/>
              </a:lnSpc>
              <a:spcBef>
                <a:spcPts val="0"/>
              </a:spcBef>
              <a:buFont typeface="Arial,Sans-Serif"/>
              <a:buChar char="•"/>
              <a:defRPr/>
            </a:pPr>
            <a:endParaRPr lang="ko-KR" altLang="en-US" sz="1900" b="1">
              <a:solidFill>
                <a:srgbClr val="000000"/>
              </a:solidFill>
              <a:latin typeface="맑은 고딕"/>
              <a:cs typeface="Calibri"/>
            </a:endParaRPr>
          </a:p>
          <a:p>
            <a:pPr marL="171450" indent="-171450" defTabSz="457200">
              <a:lnSpc>
                <a:spcPct val="150000"/>
              </a:lnSpc>
              <a:spcBef>
                <a:spcPts val="0"/>
              </a:spcBef>
              <a:buFont typeface="Arial,Sans-Serif"/>
              <a:buChar char="•"/>
              <a:defRPr/>
            </a:pPr>
            <a:r>
              <a:rPr lang="ko-KR" altLang="en-US" sz="1900" b="1">
                <a:solidFill>
                  <a:srgbClr val="000000"/>
                </a:solidFill>
                <a:latin typeface="맑은 고딕"/>
                <a:cs typeface="Calibri"/>
              </a:rPr>
              <a:t>메인 시스템</a:t>
            </a:r>
            <a:r>
              <a:rPr lang="en-US" altLang="ko-KR" sz="1900" b="1">
                <a:solidFill>
                  <a:srgbClr val="000000"/>
                </a:solidFill>
                <a:latin typeface="맑은 고딕"/>
              </a:rPr>
              <a:t>(</a:t>
            </a:r>
            <a:r>
              <a:rPr lang="ko-KR" altLang="en-US" sz="1900" b="1">
                <a:solidFill>
                  <a:srgbClr val="000000"/>
                </a:solidFill>
                <a:latin typeface="맑은 고딕"/>
                <a:cs typeface="Calibri"/>
              </a:rPr>
              <a:t>하드웨어</a:t>
            </a:r>
            <a:r>
              <a:rPr lang="en-US" altLang="ko-KR" sz="1900" b="1">
                <a:solidFill>
                  <a:srgbClr val="000000"/>
                </a:solidFill>
                <a:latin typeface="맑은 고딕"/>
              </a:rPr>
              <a:t>)</a:t>
            </a:r>
            <a:r>
              <a:rPr lang="ko-KR" altLang="en-US" sz="1900" b="1">
                <a:solidFill>
                  <a:srgbClr val="000000"/>
                </a:solidFill>
                <a:latin typeface="맑은 고딕"/>
                <a:cs typeface="Calibri"/>
              </a:rPr>
              <a:t> 혹은 </a:t>
            </a:r>
            <a:r>
              <a:rPr lang="en-US" altLang="ko-KR" sz="1900" b="1">
                <a:solidFill>
                  <a:srgbClr val="000000"/>
                </a:solidFill>
                <a:latin typeface="맑은 고딕"/>
              </a:rPr>
              <a:t>App</a:t>
            </a:r>
            <a:r>
              <a:rPr lang="ko-KR" altLang="en-US" sz="1900" b="1">
                <a:solidFill>
                  <a:srgbClr val="000000"/>
                </a:solidFill>
                <a:latin typeface="맑은 고딕"/>
                <a:cs typeface="Calibri"/>
              </a:rPr>
              <a:t>으로 </a:t>
            </a:r>
            <a:endParaRPr lang="ko-KR" altLang="en-US" sz="1900" b="1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defTabSz="457200">
              <a:lnSpc>
                <a:spcPct val="150000"/>
              </a:lnSpc>
              <a:spcBef>
                <a:spcPts val="0"/>
              </a:spcBef>
              <a:buFont typeface="Arial,Sans-Serif"/>
              <a:buNone/>
              <a:defRPr/>
            </a:pPr>
            <a:r>
              <a:rPr lang="en-US" altLang="ko-KR" sz="1900" b="1">
                <a:solidFill>
                  <a:srgbClr val="ff0000"/>
                </a:solidFill>
                <a:latin typeface="맑은 고딕"/>
                <a:cs typeface="Calibri"/>
              </a:rPr>
              <a:t>  </a:t>
            </a:r>
            <a:r>
              <a:rPr lang="ko-KR" altLang="en-US" sz="1900" b="1">
                <a:solidFill>
                  <a:srgbClr val="ff0000"/>
                </a:solidFill>
                <a:latin typeface="맑은 고딕"/>
                <a:cs typeface="Calibri"/>
              </a:rPr>
              <a:t>제어 및 상태 확인</a:t>
            </a:r>
            <a:r>
              <a:rPr lang="ko-KR" altLang="en-US" sz="1900" b="1">
                <a:solidFill>
                  <a:srgbClr val="000000"/>
                </a:solidFill>
                <a:latin typeface="맑은 고딕"/>
                <a:cs typeface="Calibri"/>
              </a:rPr>
              <a:t> 가능</a:t>
            </a:r>
            <a:endParaRPr lang="ko-KR" altLang="en-US" sz="1900" b="1">
              <a:solidFill>
                <a:srgbClr val="000000"/>
              </a:solidFill>
              <a:latin typeface="맑은 고딕"/>
              <a:cs typeface="Calibri"/>
            </a:endParaRPr>
          </a:p>
          <a:p>
            <a:pPr marL="171450" indent="-171450" defTabSz="457200">
              <a:lnSpc>
                <a:spcPct val="150000"/>
              </a:lnSpc>
              <a:spcBef>
                <a:spcPts val="0"/>
              </a:spcBef>
              <a:buFont typeface="Arial,Sans-Serif"/>
              <a:buChar char="•"/>
              <a:defRPr/>
            </a:pPr>
            <a:endParaRPr lang="ko-KR" altLang="en-US" sz="1900" b="1">
              <a:solidFill>
                <a:srgbClr val="000000"/>
              </a:solidFill>
              <a:latin typeface="맑은 고딕"/>
              <a:cs typeface="Calibri"/>
            </a:endParaRPr>
          </a:p>
          <a:p>
            <a:pPr marL="171450" indent="-171450" defTabSz="457200">
              <a:lnSpc>
                <a:spcPct val="150000"/>
              </a:lnSpc>
              <a:spcBef>
                <a:spcPts val="0"/>
              </a:spcBef>
              <a:buFont typeface="Arial,Sans-Serif"/>
              <a:buChar char="•"/>
              <a:defRPr/>
            </a:pPr>
            <a:r>
              <a:rPr lang="en-US" altLang="ko-KR" sz="1900" b="1">
                <a:solidFill>
                  <a:srgbClr val="ff0000"/>
                </a:solidFill>
                <a:latin typeface="맑은 고딕"/>
              </a:rPr>
              <a:t>Web Page Viewer</a:t>
            </a:r>
            <a:r>
              <a:rPr lang="ko-KR" altLang="en-US" sz="1900" b="1">
                <a:solidFill>
                  <a:srgbClr val="000000"/>
                </a:solidFill>
                <a:latin typeface="맑은 고딕"/>
                <a:cs typeface="Calibri"/>
              </a:rPr>
              <a:t>에서 상태 확인 가능</a:t>
            </a:r>
            <a:endParaRPr lang="ko-KR" altLang="en-US" sz="1900" b="1">
              <a:solidFill>
                <a:srgbClr val="000000"/>
              </a:solidFill>
              <a:latin typeface="맑은 고딕"/>
              <a:cs typeface="Calibri"/>
            </a:endParaRPr>
          </a:p>
          <a:p>
            <a:pPr marL="171450" indent="-171450" defTabSz="457200">
              <a:lnSpc>
                <a:spcPct val="150000"/>
              </a:lnSpc>
              <a:spcBef>
                <a:spcPts val="0"/>
              </a:spcBef>
              <a:buFont typeface="Arial,Sans-Serif"/>
              <a:buChar char="•"/>
              <a:defRPr/>
            </a:pPr>
            <a:endParaRPr lang="ko-KR" altLang="en-US" sz="1900" b="1">
              <a:solidFill>
                <a:srgbClr val="000000"/>
              </a:solidFill>
              <a:latin typeface="맑은 고딕"/>
              <a:cs typeface="Calibri"/>
            </a:endParaRPr>
          </a:p>
          <a:p>
            <a:pPr marL="171450" indent="-171450" defTabSz="457200">
              <a:lnSpc>
                <a:spcPct val="150000"/>
              </a:lnSpc>
              <a:spcBef>
                <a:spcPts val="0"/>
              </a:spcBef>
              <a:buFont typeface="Arial,Sans-Serif"/>
              <a:buChar char="•"/>
              <a:defRPr/>
            </a:pPr>
            <a:r>
              <a:rPr lang="ko-KR" altLang="en-US" sz="1900" b="1">
                <a:solidFill>
                  <a:srgbClr val="000000"/>
                </a:solidFill>
                <a:latin typeface="맑은 고딕"/>
                <a:cs typeface="Calibri"/>
              </a:rPr>
              <a:t>위험 상황 </a:t>
            </a:r>
            <a:r>
              <a:rPr lang="en-US" altLang="ko-KR" sz="1900" b="1">
                <a:solidFill>
                  <a:srgbClr val="000000"/>
                </a:solidFill>
                <a:latin typeface="맑은 고딕"/>
              </a:rPr>
              <a:t>(</a:t>
            </a:r>
            <a:r>
              <a:rPr lang="ko-KR" altLang="en-US" sz="1900" b="1">
                <a:solidFill>
                  <a:srgbClr val="000000"/>
                </a:solidFill>
                <a:latin typeface="맑은 고딕"/>
                <a:cs typeface="Calibri"/>
              </a:rPr>
              <a:t>위험 수위에 도달</a:t>
            </a:r>
            <a:r>
              <a:rPr lang="en-US" altLang="ko-KR" sz="1900" b="1">
                <a:solidFill>
                  <a:srgbClr val="000000"/>
                </a:solidFill>
                <a:latin typeface="맑은 고딕"/>
              </a:rPr>
              <a:t>)</a:t>
            </a:r>
            <a:r>
              <a:rPr lang="ko-KR" altLang="en-US" sz="1900" b="1">
                <a:solidFill>
                  <a:srgbClr val="000000"/>
                </a:solidFill>
                <a:latin typeface="맑은 고딕"/>
                <a:cs typeface="Calibri"/>
              </a:rPr>
              <a:t>시 관리자에게 </a:t>
            </a:r>
            <a:r>
              <a:rPr lang="en-US" altLang="ko-KR" sz="1900" b="1">
                <a:solidFill>
                  <a:srgbClr val="ff0000"/>
                </a:solidFill>
                <a:latin typeface="맑은 고딕"/>
              </a:rPr>
              <a:t>SMS</a:t>
            </a:r>
            <a:r>
              <a:rPr lang="ko-KR" altLang="en-US" sz="1900" b="1">
                <a:solidFill>
                  <a:srgbClr val="ff0000"/>
                </a:solidFill>
                <a:latin typeface="맑은 고딕"/>
                <a:cs typeface="Calibri"/>
              </a:rPr>
              <a:t> 전송</a:t>
            </a:r>
            <a:endParaRPr lang="ko-KR" altLang="en-US" sz="1900" b="1">
              <a:solidFill>
                <a:srgbClr val="ff0000"/>
              </a:solidFill>
              <a:latin typeface="맑은 고딕"/>
              <a:cs typeface="Calibri"/>
            </a:endParaRPr>
          </a:p>
        </p:txBody>
      </p:sp>
      <p:pic>
        <p:nvPicPr>
          <p:cNvPr id="5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65262" y="4817326"/>
            <a:ext cx="594195" cy="240079"/>
          </a:xfrm>
          <a:prstGeom prst="rect">
            <a:avLst/>
          </a:prstGeom>
        </p:spPr>
      </p:pic>
      <p:pic>
        <p:nvPicPr>
          <p:cNvPr id="5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615677" y="3101994"/>
            <a:ext cx="318134" cy="654011"/>
          </a:xfrm>
          <a:prstGeom prst="rect">
            <a:avLst/>
          </a:prstGeom>
        </p:spPr>
      </p:pic>
      <p:pic>
        <p:nvPicPr>
          <p:cNvPr id="59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323368" y="3287965"/>
            <a:ext cx="286747" cy="2820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6e9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모서리가 둥근 직사각형 45"/>
          <p:cNvSpPr/>
          <p:nvPr/>
        </p:nvSpPr>
        <p:spPr>
          <a:xfrm>
            <a:off x="331301" y="1183402"/>
            <a:ext cx="11389437" cy="5474179"/>
          </a:xfrm>
          <a:prstGeom prst="roundRect">
            <a:avLst>
              <a:gd name="adj" fmla="val 1662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36305" y="214290"/>
            <a:ext cx="67401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3200" b="1" i="1">
                <a:solidFill>
                  <a:prstClr val="white">
                    <a:lumMod val="50000"/>
                  </a:prstClr>
                </a:solidFill>
              </a:rPr>
              <a:t>작품 상세설명</a:t>
            </a:r>
            <a:r>
              <a:rPr lang="en-US" altLang="ko-KR" sz="3200" b="1" i="1">
                <a:solidFill>
                  <a:prstClr val="white">
                    <a:lumMod val="50000"/>
                  </a:prstClr>
                </a:solidFill>
              </a:rPr>
              <a:t>(</a:t>
            </a:r>
            <a:r>
              <a:rPr lang="ko-KR" altLang="en-US" sz="3200" b="1" i="1">
                <a:solidFill>
                  <a:prstClr val="white">
                    <a:lumMod val="50000"/>
                  </a:prstClr>
                </a:solidFill>
              </a:rPr>
              <a:t>레이저 센서</a:t>
            </a:r>
            <a:r>
              <a:rPr lang="en-US" altLang="ko-KR" sz="3200" b="1" i="1">
                <a:solidFill>
                  <a:prstClr val="white">
                    <a:lumMod val="50000"/>
                  </a:prstClr>
                </a:solidFill>
              </a:rPr>
              <a:t>)</a:t>
            </a:r>
            <a:endParaRPr lang="en-US" altLang="ko-KR" sz="3200" b="1" i="1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025" name="_x53449624" descr="DRW00004d585da5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68272" y="1821871"/>
            <a:ext cx="5202631" cy="4164854"/>
          </a:xfrm>
          <a:prstGeom prst="rect">
            <a:avLst/>
          </a:prstGeom>
          <a:noFill/>
        </p:spPr>
      </p:pic>
      <p:pic>
        <p:nvPicPr>
          <p:cNvPr id="102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0" y="1833236"/>
            <a:ext cx="5427628" cy="41848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6e9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모서리가 둥근 직사각형 45"/>
          <p:cNvSpPr/>
          <p:nvPr/>
        </p:nvSpPr>
        <p:spPr>
          <a:xfrm>
            <a:off x="305552" y="1087120"/>
            <a:ext cx="11389437" cy="5556592"/>
          </a:xfrm>
          <a:prstGeom prst="roundRect">
            <a:avLst>
              <a:gd name="adj" fmla="val 1662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>
                <a:solidFill>
                  <a:prstClr val="white"/>
                </a:solidFill>
                <a:latin typeface="맑은 고딕"/>
                <a:ea typeface="맑은 고딕"/>
              </a:rPr>
              <a:t> 형태로 구성되어</a:t>
            </a:r>
            <a:r>
              <a:rPr lang="en-US" altLang="ko-KR">
                <a:solidFill>
                  <a:prstClr val="white"/>
                </a:solidFill>
                <a:latin typeface="맑은 고딕"/>
                <a:ea typeface="맑은 고딕"/>
              </a:rPr>
              <a:t>, </a:t>
            </a:r>
            <a:r>
              <a:rPr lang="ko-KR" altLang="en-US">
                <a:solidFill>
                  <a:prstClr val="white"/>
                </a:solidFill>
                <a:latin typeface="맑은 고딕"/>
                <a:ea typeface="맑은 고딕"/>
              </a:rPr>
              <a:t>도체 내의 전류와 자성 물질에 의해 생기는 전자기 유도 현상으로 동작을 제어하는 </a:t>
            </a:r>
            <a:r>
              <a:rPr lang="ko-KR" altLang="en-US" b="1">
                <a:solidFill>
                  <a:prstClr val="white"/>
                </a:solidFill>
                <a:latin typeface="맑은 고딕"/>
                <a:ea typeface="맑은 고딕"/>
              </a:rPr>
              <a:t>밸브</a:t>
            </a:r>
            <a:r>
              <a:rPr lang="en-US" altLang="ko-KR">
                <a:solidFill>
                  <a:prstClr val="white"/>
                </a:solidFill>
                <a:latin typeface="맑은 고딕"/>
                <a:ea typeface="맑은 고딕"/>
              </a:rPr>
              <a:t>.</a:t>
            </a:r>
            <a:endParaRPr lang="en-US" altLang="ko-KR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36305" y="214290"/>
            <a:ext cx="90632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3200" b="1" i="1">
                <a:solidFill>
                  <a:prstClr val="white">
                    <a:lumMod val="50000"/>
                  </a:prstClr>
                </a:solidFill>
                <a:latin typeface="맑은 고딕"/>
                <a:ea typeface="맑은 고딕"/>
              </a:rPr>
              <a:t>작품 상세설명</a:t>
            </a:r>
            <a:r>
              <a:rPr lang="en-US" altLang="ko-KR" sz="3200" b="1" i="1">
                <a:solidFill>
                  <a:prstClr val="white">
                    <a:lumMod val="50000"/>
                  </a:prstClr>
                </a:solidFill>
                <a:latin typeface="맑은 고딕"/>
                <a:ea typeface="맑은 고딕"/>
              </a:rPr>
              <a:t>(</a:t>
            </a:r>
            <a:r>
              <a:rPr lang="ko-KR" altLang="en-US" sz="3200" b="1" i="1">
                <a:solidFill>
                  <a:prstClr val="white">
                    <a:lumMod val="50000"/>
                  </a:prstClr>
                </a:solidFill>
                <a:latin typeface="맑은 고딕"/>
                <a:ea typeface="맑은 고딕"/>
              </a:rPr>
              <a:t>메인 시스템</a:t>
            </a:r>
            <a:r>
              <a:rPr lang="en-US" altLang="ko-KR" sz="3200" b="1" i="1">
                <a:solidFill>
                  <a:prstClr val="white">
                    <a:lumMod val="50000"/>
                  </a:prstClr>
                </a:solidFill>
                <a:latin typeface="맑은 고딕"/>
                <a:ea typeface="맑은 고딕"/>
              </a:rPr>
              <a:t>)</a:t>
            </a:r>
            <a:endParaRPr lang="en-US" altLang="ko-KR" sz="3200" b="1" i="1">
              <a:solidFill>
                <a:prstClr val="white">
                  <a:lumMod val="50000"/>
                </a:prstClr>
              </a:solidFill>
              <a:latin typeface="맑은 고딕"/>
              <a:ea typeface="맑은 고딕"/>
            </a:endParaRPr>
          </a:p>
        </p:txBody>
      </p:sp>
      <p:pic>
        <p:nvPicPr>
          <p:cNvPr id="2051" name="_x157114976" descr="DRW00005fac5e3c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68228" y="1602273"/>
            <a:ext cx="5469494" cy="4403327"/>
          </a:xfrm>
          <a:prstGeom prst="rect">
            <a:avLst/>
          </a:prstGeom>
          <a:noFill/>
        </p:spPr>
      </p:pic>
      <p:pic>
        <p:nvPicPr>
          <p:cNvPr id="205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1667179"/>
            <a:ext cx="5296679" cy="43691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6e9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모서리가 둥근 직사각형 58"/>
          <p:cNvSpPr/>
          <p:nvPr/>
        </p:nvSpPr>
        <p:spPr>
          <a:xfrm>
            <a:off x="281423" y="1082670"/>
            <a:ext cx="11389437" cy="5575349"/>
          </a:xfrm>
          <a:prstGeom prst="roundRect">
            <a:avLst>
              <a:gd name="adj" fmla="val 1662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36305" y="214290"/>
            <a:ext cx="67401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3200" b="1" i="1" u="sng">
                <a:solidFill>
                  <a:srgbClr val="757070"/>
                </a:solidFill>
                <a:ea typeface="맑은 고딕"/>
              </a:rPr>
              <a:t>Main System Loop()</a:t>
            </a:r>
            <a:r>
              <a:rPr lang="en-US" altLang="ko-KR" sz="3200" b="1" i="1">
                <a:solidFill>
                  <a:srgbClr val="757070"/>
                </a:solidFill>
                <a:ea typeface="맑은 고딕"/>
              </a:rPr>
              <a:t> Flow Chart</a:t>
            </a:r>
            <a:endParaRPr lang="en-US" altLang="ko-KR" sz="3200" b="1" i="1">
              <a:solidFill>
                <a:srgbClr val="757070"/>
              </a:solidFill>
              <a:ea typeface="맑은 고딕"/>
            </a:endParaRPr>
          </a:p>
        </p:txBody>
      </p:sp>
      <p:pic>
        <p:nvPicPr>
          <p:cNvPr id="5121" name="_x247570480" descr="EMB000066005e95"/>
          <p:cNvPicPr>
            <a:picLocks noChangeAspect="1" noChangeArrowheads="1"/>
          </p:cNvPicPr>
          <p:nvPr/>
        </p:nvPicPr>
        <p:blipFill rotWithShape="1">
          <a:blip r:embed="rId3"/>
          <a:srcRect t="3530"/>
          <a:stretch>
            <a:fillRect/>
          </a:stretch>
        </p:blipFill>
        <p:spPr>
          <a:xfrm>
            <a:off x="1618275" y="1277155"/>
            <a:ext cx="8506630" cy="5186377"/>
          </a:xfrm>
          <a:prstGeom prst="rect">
            <a:avLst/>
          </a:prstGeom>
          <a:noFill/>
        </p:spPr>
      </p:pic>
      <p:pic>
        <p:nvPicPr>
          <p:cNvPr id="512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152951" y="1342603"/>
            <a:ext cx="7319637" cy="5012714"/>
          </a:xfrm>
          <a:prstGeom prst="rect">
            <a:avLst/>
          </a:prstGeom>
        </p:spPr>
      </p:pic>
      <p:pic>
        <p:nvPicPr>
          <p:cNvPr id="512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919763" y="1391373"/>
            <a:ext cx="7883752" cy="5016620"/>
          </a:xfrm>
          <a:prstGeom prst="rect">
            <a:avLst/>
          </a:prstGeom>
        </p:spPr>
      </p:pic>
      <p:pic>
        <p:nvPicPr>
          <p:cNvPr id="5123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073592" y="1189690"/>
            <a:ext cx="8113319" cy="52896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6e9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모서리가 둥근 직사각형 45"/>
          <p:cNvSpPr/>
          <p:nvPr/>
        </p:nvSpPr>
        <p:spPr>
          <a:xfrm>
            <a:off x="331300" y="1183401"/>
            <a:ext cx="11389437" cy="5474179"/>
          </a:xfrm>
          <a:prstGeom prst="roundRect">
            <a:avLst>
              <a:gd name="adj" fmla="val 1662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36305" y="214290"/>
            <a:ext cx="67401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3200" b="1" i="1">
                <a:solidFill>
                  <a:prstClr val="white">
                    <a:lumMod val="50000"/>
                  </a:prstClr>
                </a:solidFill>
              </a:rPr>
              <a:t>시연 동영상</a:t>
            </a:r>
            <a:endParaRPr lang="en-US" altLang="ko-KR" sz="3200" b="1" i="1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3" name="학과 시연영상 30초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554954" y="1563835"/>
            <a:ext cx="9027662" cy="46647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/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76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6e9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모서리가 둥근 직사각형 45"/>
          <p:cNvSpPr/>
          <p:nvPr/>
        </p:nvSpPr>
        <p:spPr>
          <a:xfrm>
            <a:off x="331301" y="1183402"/>
            <a:ext cx="11389437" cy="5474179"/>
          </a:xfrm>
          <a:prstGeom prst="roundRect">
            <a:avLst>
              <a:gd name="adj" fmla="val 1662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36305" y="214290"/>
            <a:ext cx="67401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3200" b="1" i="1">
                <a:solidFill>
                  <a:prstClr val="white">
                    <a:lumMod val="50000"/>
                  </a:prstClr>
                </a:solidFill>
              </a:rPr>
              <a:t>결론</a:t>
            </a:r>
            <a:endParaRPr lang="en-US" altLang="ko-KR" sz="3200" b="1" i="1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4026" y="1922040"/>
            <a:ext cx="10000211" cy="4076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14000" indent="-714000">
              <a:buClr>
                <a:schemeClr val="dk1"/>
              </a:buClr>
              <a:buFont typeface="함초롬바탕"/>
              <a:buChar char="○"/>
              <a:defRPr/>
            </a:pPr>
            <a:r>
              <a:rPr lang="ko-KR" altLang="en-US" sz="3200" b="1"/>
              <a:t>활용방안</a:t>
            </a:r>
            <a:endParaRPr lang="ko-KR" altLang="en-US" sz="3200"/>
          </a:p>
          <a:p>
            <a:pPr marL="714000" indent="-714000">
              <a:lnSpc>
                <a:spcPct val="30000"/>
              </a:lnSpc>
              <a:buClr>
                <a:schemeClr val="dk1"/>
              </a:buClr>
              <a:buFont typeface="함초롬바탕"/>
              <a:buChar char="○"/>
              <a:defRPr/>
            </a:pPr>
            <a:endParaRPr lang="ko-KR" altLang="en-US" sz="3200"/>
          </a:p>
          <a:p>
            <a:pPr>
              <a:lnSpc>
                <a:spcPct val="110000"/>
              </a:lnSpc>
              <a:defRPr/>
            </a:pPr>
            <a:r>
              <a:rPr lang="en-US" altLang="ko-KR" sz="2000"/>
              <a:t>1. </a:t>
            </a:r>
            <a:r>
              <a:rPr lang="ko-KR" altLang="en-US" sz="2000"/>
              <a:t>물이 범람되는 장소에 시스템 부착</a:t>
            </a:r>
            <a:r>
              <a:rPr lang="en-US" altLang="ko-KR" sz="2000"/>
              <a:t>.</a:t>
            </a:r>
            <a:endParaRPr lang="en-US" altLang="ko-KR" sz="2000"/>
          </a:p>
          <a:p>
            <a:pPr>
              <a:lnSpc>
                <a:spcPct val="30000"/>
              </a:lnSpc>
              <a:defRPr/>
            </a:pPr>
            <a:endParaRPr lang="en-US" altLang="ko-KR" sz="2000"/>
          </a:p>
          <a:p>
            <a:pPr>
              <a:lnSpc>
                <a:spcPct val="110000"/>
              </a:lnSpc>
              <a:defRPr/>
            </a:pPr>
            <a:r>
              <a:rPr lang="en-US" altLang="ko-KR" sz="2000"/>
              <a:t>2. </a:t>
            </a:r>
            <a:r>
              <a:rPr lang="ko-KR" altLang="en-US" sz="2000">
                <a:solidFill>
                  <a:srgbClr val="ff0000"/>
                </a:solidFill>
              </a:rPr>
              <a:t>침수 피해</a:t>
            </a:r>
            <a:r>
              <a:rPr lang="ko-KR" altLang="en-US" sz="2000"/>
              <a:t>를 겪는 아파트</a:t>
            </a:r>
            <a:r>
              <a:rPr lang="en-US" altLang="ko-KR" sz="2000"/>
              <a:t>, </a:t>
            </a:r>
            <a:r>
              <a:rPr lang="ko-KR" altLang="en-US" sz="2000"/>
              <a:t>농촌의 배수로</a:t>
            </a:r>
            <a:r>
              <a:rPr lang="en-US" altLang="ko-KR" sz="2000"/>
              <a:t>, </a:t>
            </a:r>
            <a:r>
              <a:rPr lang="ko-KR" altLang="en-US" sz="2000"/>
              <a:t>도시 하수도 등에 적용이 </a:t>
            </a:r>
            <a:r>
              <a:rPr lang="ko-KR" altLang="en-US" sz="2000">
                <a:solidFill>
                  <a:srgbClr val="ff0000"/>
                </a:solidFill>
              </a:rPr>
              <a:t>가능</a:t>
            </a:r>
            <a:r>
              <a:rPr lang="en-US" altLang="ko-KR" sz="2000"/>
              <a:t>.</a:t>
            </a:r>
            <a:endParaRPr lang="en-US" altLang="ko-KR" sz="2000"/>
          </a:p>
          <a:p>
            <a:pPr>
              <a:lnSpc>
                <a:spcPct val="30000"/>
              </a:lnSpc>
              <a:defRPr/>
            </a:pPr>
            <a:endParaRPr lang="en-US" altLang="ko-KR" sz="2000"/>
          </a:p>
          <a:p>
            <a:pPr>
              <a:lnSpc>
                <a:spcPct val="70000"/>
              </a:lnSpc>
              <a:defRPr/>
            </a:pPr>
            <a:endParaRPr lang="en-US" altLang="ko-KR" sz="3200"/>
          </a:p>
          <a:p>
            <a:pPr marL="714000" indent="-714000">
              <a:buClr>
                <a:schemeClr val="dk1"/>
              </a:buClr>
              <a:buFont typeface="함초롬바탕"/>
              <a:buChar char="○"/>
              <a:defRPr/>
            </a:pPr>
            <a:r>
              <a:rPr lang="ko-KR" altLang="en-US" sz="3200" b="1"/>
              <a:t>기대효과</a:t>
            </a:r>
            <a:endParaRPr lang="ko-KR" altLang="en-US" sz="3200"/>
          </a:p>
          <a:p>
            <a:pPr marL="714000" indent="-714000">
              <a:lnSpc>
                <a:spcPct val="30000"/>
              </a:lnSpc>
              <a:buClr>
                <a:schemeClr val="dk1"/>
              </a:buClr>
              <a:buFont typeface="함초롬바탕"/>
              <a:buChar char="○"/>
              <a:defRPr/>
            </a:pPr>
            <a:endParaRPr lang="ko-KR" altLang="en-US" sz="3200"/>
          </a:p>
          <a:p>
            <a:pPr>
              <a:lnSpc>
                <a:spcPct val="110000"/>
              </a:lnSpc>
              <a:defRPr/>
            </a:pPr>
            <a:r>
              <a:rPr lang="en-US" altLang="ko-KR" sz="2000"/>
              <a:t>1. </a:t>
            </a:r>
            <a:r>
              <a:rPr lang="ko-KR" altLang="en-US" sz="2000"/>
              <a:t>우리나라에서 매년 발생하는 </a:t>
            </a:r>
            <a:r>
              <a:rPr lang="ko-KR" altLang="en-US" sz="2000" b="1">
                <a:solidFill>
                  <a:srgbClr val="ff0000"/>
                </a:solidFill>
              </a:rPr>
              <a:t>침수피해</a:t>
            </a:r>
            <a:r>
              <a:rPr lang="ko-KR" altLang="en-US" sz="2000"/>
              <a:t>로 인한 사회 경제적 재산피해를 </a:t>
            </a:r>
            <a:r>
              <a:rPr lang="ko-KR" altLang="en-US" sz="2000">
                <a:solidFill>
                  <a:srgbClr val="ff0000"/>
                </a:solidFill>
              </a:rPr>
              <a:t>예방</a:t>
            </a:r>
            <a:r>
              <a:rPr lang="ko-KR" altLang="en-US" sz="2000"/>
              <a:t>할 수 있음</a:t>
            </a:r>
            <a:r>
              <a:rPr lang="en-US" altLang="ko-KR" sz="2000"/>
              <a:t>.</a:t>
            </a:r>
            <a:endParaRPr lang="en-US" altLang="ko-KR" sz="2000"/>
          </a:p>
          <a:p>
            <a:pPr marL="742950" indent="-742950">
              <a:lnSpc>
                <a:spcPct val="30000"/>
              </a:lnSpc>
              <a:buFontTx/>
              <a:buAutoNum type="arabicPeriod"/>
              <a:defRPr/>
            </a:pPr>
            <a:endParaRPr lang="en-US" altLang="ko-KR" sz="2000"/>
          </a:p>
          <a:p>
            <a:pPr>
              <a:lnSpc>
                <a:spcPct val="110000"/>
              </a:lnSpc>
              <a:defRPr/>
            </a:pPr>
            <a:r>
              <a:rPr lang="en-US" altLang="ko-KR" sz="2000"/>
              <a:t>2. </a:t>
            </a:r>
            <a:r>
              <a:rPr lang="en-US" altLang="ko-KR" sz="2000">
                <a:solidFill>
                  <a:srgbClr val="ff0000"/>
                </a:solidFill>
              </a:rPr>
              <a:t>S/W</a:t>
            </a:r>
            <a:r>
              <a:rPr lang="ko-KR" altLang="en-US" sz="2000">
                <a:solidFill>
                  <a:srgbClr val="ff0000"/>
                </a:solidFill>
              </a:rPr>
              <a:t>의 조건</a:t>
            </a:r>
            <a:r>
              <a:rPr lang="ko-KR" altLang="en-US" sz="2000"/>
              <a:t>에 따라 물을 </a:t>
            </a:r>
            <a:r>
              <a:rPr lang="ko-KR" altLang="en-US" sz="2000" b="1">
                <a:solidFill>
                  <a:srgbClr val="ff0000"/>
                </a:solidFill>
              </a:rPr>
              <a:t>미리</a:t>
            </a:r>
            <a:r>
              <a:rPr lang="ko-KR" altLang="en-US" sz="2000"/>
              <a:t> 배출하기 때문에 범람 되는 것을 </a:t>
            </a:r>
            <a:r>
              <a:rPr lang="ko-KR" altLang="en-US" sz="2000">
                <a:solidFill>
                  <a:srgbClr val="ff0000"/>
                </a:solidFill>
              </a:rPr>
              <a:t>예방</a:t>
            </a:r>
            <a:r>
              <a:rPr lang="ko-KR" altLang="en-US" sz="2000"/>
              <a:t>할 수 있음</a:t>
            </a:r>
            <a:r>
              <a:rPr lang="en-US" altLang="ko-KR" sz="2000"/>
              <a:t>.</a:t>
            </a:r>
            <a:endParaRPr lang="en-US" altLang="ko-KR" sz="2000"/>
          </a:p>
          <a:p>
            <a:pPr>
              <a:lnSpc>
                <a:spcPct val="30000"/>
              </a:lnSpc>
              <a:defRPr/>
            </a:pPr>
            <a:endParaRPr lang="en-US" altLang="ko-KR" sz="2000"/>
          </a:p>
          <a:p>
            <a:pPr>
              <a:lnSpc>
                <a:spcPct val="110000"/>
              </a:lnSpc>
              <a:defRPr/>
            </a:pPr>
            <a:r>
              <a:rPr lang="en-US" altLang="ko-KR" sz="2000"/>
              <a:t>3. </a:t>
            </a:r>
            <a:r>
              <a:rPr lang="ko-KR" altLang="en-US" sz="2000"/>
              <a:t>관리자가 신경을 쓰지 않아도 </a:t>
            </a:r>
            <a:r>
              <a:rPr lang="ko-KR" altLang="en-US" sz="2000">
                <a:solidFill>
                  <a:srgbClr val="ff0000"/>
                </a:solidFill>
              </a:rPr>
              <a:t>자동화 시스템</a:t>
            </a:r>
            <a:r>
              <a:rPr lang="ko-KR" altLang="en-US" sz="2000"/>
              <a:t>의 설정한 조건에 따라 물을 미리 배출하여</a:t>
            </a:r>
            <a:r>
              <a:rPr lang="en-US" altLang="ko-KR" sz="2000"/>
              <a:t> </a:t>
            </a:r>
            <a:r>
              <a:rPr lang="ko-KR" altLang="en-US" sz="2000">
                <a:solidFill>
                  <a:srgbClr val="ff0000"/>
                </a:solidFill>
              </a:rPr>
              <a:t>위급한 상황</a:t>
            </a:r>
            <a:r>
              <a:rPr lang="ko-KR" altLang="en-US" sz="2000"/>
              <a:t>을 </a:t>
            </a:r>
            <a:r>
              <a:rPr lang="ko-KR" altLang="en-US" sz="2000">
                <a:solidFill>
                  <a:srgbClr val="ff0000"/>
                </a:solidFill>
              </a:rPr>
              <a:t>예방</a:t>
            </a:r>
            <a:r>
              <a:rPr lang="ko-KR" altLang="en-US" sz="2000"/>
              <a:t>함</a:t>
            </a:r>
            <a:r>
              <a:rPr lang="en-US" altLang="ko-KR" sz="2000"/>
              <a:t>.</a:t>
            </a:r>
            <a:endParaRPr lang="en-US" altLang="ko-KR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182</ep:Words>
  <ep:PresentationFormat>와이드스크린</ep:PresentationFormat>
  <ep:Paragraphs>40</ep:Paragraphs>
  <ep:Slides>11</ep:Slides>
  <ep:Notes>9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ep:HeadingPairs>
  <ep:TitlesOfParts>
    <vt:vector size="12" baseType="lpstr">
      <vt:lpstr>1_Office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2018-11-20T06:56:01.000</dcterms:created>
  <dc:creator>조땡</dc:creator>
  <cp:lastModifiedBy>jaehl</cp:lastModifiedBy>
  <dcterms:modified xsi:type="dcterms:W3CDTF">2021-12-07T07:05:09.944</dcterms:modified>
  <cp:revision>296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